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37"/>
  </p:notesMasterIdLst>
  <p:sldIdLst>
    <p:sldId id="256" r:id="rId2"/>
    <p:sldId id="262" r:id="rId3"/>
    <p:sldId id="294" r:id="rId4"/>
    <p:sldId id="284" r:id="rId5"/>
    <p:sldId id="295" r:id="rId6"/>
    <p:sldId id="296" r:id="rId7"/>
    <p:sldId id="297" r:id="rId8"/>
    <p:sldId id="264" r:id="rId9"/>
    <p:sldId id="265" r:id="rId10"/>
    <p:sldId id="269" r:id="rId11"/>
    <p:sldId id="285" r:id="rId12"/>
    <p:sldId id="298" r:id="rId13"/>
    <p:sldId id="299" r:id="rId14"/>
    <p:sldId id="286" r:id="rId15"/>
    <p:sldId id="287" r:id="rId16"/>
    <p:sldId id="270" r:id="rId17"/>
    <p:sldId id="300" r:id="rId18"/>
    <p:sldId id="271" r:id="rId19"/>
    <p:sldId id="302" r:id="rId20"/>
    <p:sldId id="303" r:id="rId21"/>
    <p:sldId id="289" r:id="rId22"/>
    <p:sldId id="305" r:id="rId23"/>
    <p:sldId id="290" r:id="rId24"/>
    <p:sldId id="288" r:id="rId25"/>
    <p:sldId id="273" r:id="rId26"/>
    <p:sldId id="306" r:id="rId27"/>
    <p:sldId id="272" r:id="rId28"/>
    <p:sldId id="276" r:id="rId29"/>
    <p:sldId id="277" r:id="rId30"/>
    <p:sldId id="278" r:id="rId31"/>
    <p:sldId id="280" r:id="rId32"/>
    <p:sldId id="291" r:id="rId33"/>
    <p:sldId id="292" r:id="rId34"/>
    <p:sldId id="293" r:id="rId35"/>
    <p:sldId id="307" r:id="rId3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3EBD86"/>
    <a:srgbClr val="113480"/>
    <a:srgbClr val="5D8866"/>
    <a:srgbClr val="B0E5CF"/>
    <a:srgbClr val="B3DAB0"/>
    <a:srgbClr val="181818"/>
    <a:srgbClr val="F2E7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73" autoAdjust="0"/>
    <p:restoredTop sz="86333" autoAdjust="0"/>
  </p:normalViewPr>
  <p:slideViewPr>
    <p:cSldViewPr>
      <p:cViewPr varScale="1">
        <p:scale>
          <a:sx n="99" d="100"/>
          <a:sy n="99" d="100"/>
        </p:scale>
        <p:origin x="-1360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fld id="{A27BD700-BB3E-43E6-AA5B-DF2FB2CE47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337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 pitchFamily="-80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7076909-B841-47A0-A4A9-B68F2B1BA1E3}" type="slidenum">
              <a:rPr lang="en-US" smtClean="0">
                <a:latin typeface="Lucida Grande"/>
                <a:ea typeface="Geneva"/>
                <a:cs typeface="Geneva"/>
              </a:rPr>
              <a:pPr/>
              <a:t>1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15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6F2FCC-622E-4A68-BB27-52C566939A7B}" type="slidenum">
              <a:rPr lang="en-US" smtClean="0">
                <a:latin typeface="Lucida Grande"/>
                <a:ea typeface="Geneva"/>
                <a:cs typeface="Geneva"/>
              </a:rPr>
              <a:pPr/>
              <a:t>12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3789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43267F-2F99-4443-8E67-60BB45DC508A}" type="slidenum">
              <a:rPr lang="en-US" smtClean="0">
                <a:latin typeface="Lucida Grande"/>
                <a:ea typeface="Geneva"/>
                <a:cs typeface="Geneva"/>
              </a:rPr>
              <a:pPr/>
              <a:t>13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3789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43267F-2F99-4443-8E67-60BB45DC508A}" type="slidenum">
              <a:rPr lang="en-US" smtClean="0">
                <a:latin typeface="Lucida Grande"/>
                <a:ea typeface="Geneva"/>
                <a:cs typeface="Geneva"/>
              </a:rPr>
              <a:pPr/>
              <a:t>14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19A3390-E063-4A80-A800-6BDC965F2368}" type="slidenum">
              <a:rPr lang="en-US" smtClean="0">
                <a:latin typeface="Lucida Grande"/>
                <a:ea typeface="Geneva"/>
                <a:cs typeface="Geneva"/>
              </a:rPr>
              <a:pPr/>
              <a:t>15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3124C7E-D2CA-488A-8B02-A695DD54560B}" type="slidenum">
              <a:rPr lang="en-US" smtClean="0">
                <a:latin typeface="Lucida Grande"/>
                <a:ea typeface="Geneva"/>
                <a:cs typeface="Geneva"/>
              </a:rPr>
              <a:pPr/>
              <a:t>16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EC73C6-51AC-4E47-83DD-DFF9C4A5C1F7}" type="slidenum">
              <a:rPr lang="en-US" smtClean="0">
                <a:latin typeface="Lucida Grande"/>
                <a:ea typeface="Geneva"/>
                <a:cs typeface="Geneva"/>
              </a:rPr>
              <a:pPr/>
              <a:t>18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EC73C6-51AC-4E47-83DD-DFF9C4A5C1F7}" type="slidenum">
              <a:rPr lang="en-US" smtClean="0">
                <a:latin typeface="Lucida Grande"/>
                <a:ea typeface="Geneva"/>
                <a:cs typeface="Geneva"/>
              </a:rPr>
              <a:pPr/>
              <a:t>19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EC73C6-51AC-4E47-83DD-DFF9C4A5C1F7}" type="slidenum">
              <a:rPr lang="en-US" smtClean="0">
                <a:latin typeface="Lucida Grande"/>
                <a:ea typeface="Geneva"/>
                <a:cs typeface="Geneva"/>
              </a:rPr>
              <a:pPr/>
              <a:t>20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5017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B2C940-66A9-44FE-A081-01B3AD0AA194}" type="slidenum">
              <a:rPr lang="en-US" smtClean="0">
                <a:latin typeface="Lucida Grande"/>
                <a:ea typeface="Geneva"/>
                <a:cs typeface="Geneva"/>
              </a:rPr>
              <a:pPr/>
              <a:t>24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5222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D453A61-EBEF-4AD1-882C-9B07235420CB}" type="slidenum">
              <a:rPr lang="en-US" smtClean="0">
                <a:latin typeface="Lucida Grande"/>
                <a:ea typeface="Geneva"/>
                <a:cs typeface="Geneva"/>
              </a:rPr>
              <a:pPr/>
              <a:t>25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FF9CB2-4526-435D-B916-85B3C40C3AFA}" type="slidenum">
              <a:rPr lang="en-US" smtClean="0">
                <a:latin typeface="Lucida Grande"/>
                <a:ea typeface="Geneva"/>
                <a:cs typeface="Geneva"/>
              </a:rPr>
              <a:pPr/>
              <a:t>2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5222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D453A61-EBEF-4AD1-882C-9B07235420CB}" type="slidenum">
              <a:rPr lang="en-US" smtClean="0">
                <a:latin typeface="Lucida Grande"/>
                <a:ea typeface="Geneva"/>
                <a:cs typeface="Geneva"/>
              </a:rPr>
              <a:pPr/>
              <a:t>26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DAAC638-B45E-45F5-8A8F-6D47C2DC1A64}" type="slidenum">
              <a:rPr lang="en-US" smtClean="0">
                <a:latin typeface="Lucida Grande"/>
                <a:ea typeface="Geneva"/>
                <a:cs typeface="Geneva"/>
              </a:rPr>
              <a:pPr/>
              <a:t>27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175D12F-0F5A-46D7-A963-1E95851113D4}" type="slidenum">
              <a:rPr lang="en-US" smtClean="0">
                <a:latin typeface="Lucida Grande"/>
                <a:ea typeface="Geneva"/>
                <a:cs typeface="Geneva"/>
              </a:rPr>
              <a:pPr/>
              <a:t>28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382812-F154-45D4-B779-0BD55312793B}" type="slidenum">
              <a:rPr lang="en-US" smtClean="0">
                <a:latin typeface="Lucida Grande"/>
                <a:ea typeface="Geneva"/>
                <a:cs typeface="Geneva"/>
              </a:rPr>
              <a:pPr/>
              <a:t>29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6041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EC8E6C-2BD4-4C25-BFCB-103CBCEE3AF8}" type="slidenum">
              <a:rPr lang="en-US" smtClean="0">
                <a:latin typeface="Lucida Grande"/>
                <a:ea typeface="Geneva"/>
                <a:cs typeface="Geneva"/>
              </a:rPr>
              <a:pPr/>
              <a:t>30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246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6246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F86CEF5-3927-4D98-9E0A-F9D7E9E05A87}" type="slidenum">
              <a:rPr lang="en-US" smtClean="0">
                <a:latin typeface="Lucida Grande"/>
                <a:ea typeface="Geneva"/>
                <a:cs typeface="Geneva"/>
              </a:rPr>
              <a:pPr/>
              <a:t>31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A84A71-3D91-4FBA-A475-037B99DCDBF0}" type="slidenum">
              <a:rPr lang="en-US" smtClean="0">
                <a:latin typeface="Lucida Grande"/>
                <a:ea typeface="Geneva"/>
                <a:cs typeface="Geneva"/>
              </a:rPr>
              <a:pPr/>
              <a:t>4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A84A71-3D91-4FBA-A475-037B99DCDBF0}" type="slidenum">
              <a:rPr lang="en-US" smtClean="0">
                <a:latin typeface="Lucida Grande"/>
                <a:ea typeface="Geneva"/>
                <a:cs typeface="Geneva"/>
              </a:rPr>
              <a:pPr/>
              <a:t>5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A84A71-3D91-4FBA-A475-037B99DCDBF0}" type="slidenum">
              <a:rPr lang="en-US" smtClean="0">
                <a:latin typeface="Lucida Grande"/>
                <a:ea typeface="Geneva"/>
                <a:cs typeface="Geneva"/>
              </a:rPr>
              <a:pPr/>
              <a:t>6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A708A04-8EB8-4B65-AE71-A3D47112B784}" type="slidenum">
              <a:rPr lang="en-US" smtClean="0">
                <a:latin typeface="Lucida Grande"/>
                <a:ea typeface="Geneva"/>
                <a:cs typeface="Geneva"/>
              </a:rPr>
              <a:pPr/>
              <a:t>8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60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2560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86CB298-FCB8-4D49-9BCD-E7E39FEDEB63}" type="slidenum">
              <a:rPr lang="en-US" smtClean="0">
                <a:latin typeface="Lucida Grande"/>
                <a:ea typeface="Geneva"/>
                <a:cs typeface="Geneva"/>
              </a:rPr>
              <a:pPr/>
              <a:t>9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3379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EC31C6-BC96-4CCC-9D53-4FDAA8EB95B5}" type="slidenum">
              <a:rPr lang="en-US" smtClean="0">
                <a:latin typeface="Lucida Grande"/>
                <a:ea typeface="Geneva"/>
                <a:cs typeface="Geneva"/>
              </a:rPr>
              <a:pPr/>
              <a:t>10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6F2FCC-622E-4A68-BB27-52C566939A7B}" type="slidenum">
              <a:rPr lang="en-US" smtClean="0">
                <a:latin typeface="Lucida Grande"/>
                <a:ea typeface="Geneva"/>
                <a:cs typeface="Geneva"/>
              </a:rPr>
              <a:pPr/>
              <a:t>11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D90314-1675-415C-9C2E-31BCDA91496A}" type="datetimeFigureOut">
              <a:rPr lang="en-US"/>
              <a:pPr>
                <a:defRPr/>
              </a:pPr>
              <a:t>9/17/15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3A9A2F-9C6F-47D9-A2FD-983D84B210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9A48A3-F58E-4A27-A3E7-A5A3748EB317}" type="datetimeFigureOut">
              <a:rPr lang="en-US"/>
              <a:pPr>
                <a:defRPr/>
              </a:pPr>
              <a:t>9/17/15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A52EB1-7019-4234-9F3C-2CB4306718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35C76B-C7D9-4E9A-AF0C-70F20F57E68E}" type="datetimeFigureOut">
              <a:rPr lang="en-US"/>
              <a:pPr>
                <a:defRPr/>
              </a:pPr>
              <a:t>9/17/15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D6AFC2-18D8-4825-A4D1-A06D7D34DF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6F34FE-006B-4831-A7EE-FCB71A1D3BE3}" type="datetimeFigureOut">
              <a:rPr lang="en-US"/>
              <a:pPr>
                <a:defRPr/>
              </a:pPr>
              <a:t>9/17/15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920E87-EC70-479A-A482-7483B21E85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47C63-590D-4E78-84E3-CD75FBE367F1}" type="datetimeFigureOut">
              <a:rPr lang="en-US"/>
              <a:pPr>
                <a:defRPr/>
              </a:pPr>
              <a:t>9/17/15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402402-1539-4E17-9B59-44714413B9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208474-D270-492C-896A-FD8EA6A2DA8E}" type="datetimeFigureOut">
              <a:rPr lang="en-US"/>
              <a:pPr>
                <a:defRPr/>
              </a:pPr>
              <a:t>9/17/15</a:t>
            </a:fld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F7847F-0643-47DE-8BDE-3429E10E11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8BE16-DBB4-46C1-B1E3-BEC55B56292F}" type="datetimeFigureOut">
              <a:rPr lang="en-US"/>
              <a:pPr>
                <a:defRPr/>
              </a:pPr>
              <a:t>9/17/15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A09AB7-217D-45B1-8615-5129429360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9152AC-A5A3-407A-8648-F83CF6CBC98D}" type="datetimeFigureOut">
              <a:rPr lang="en-US"/>
              <a:pPr>
                <a:defRPr/>
              </a:pPr>
              <a:t>9/17/15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BD2F77-8296-475C-9C02-6BC1073D38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C68A28-F804-48C4-8C8D-BE504AAFF0DF}" type="datetimeFigureOut">
              <a:rPr lang="en-US"/>
              <a:pPr>
                <a:defRPr/>
              </a:pPr>
              <a:t>9/17/15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36DD10-E72A-477C-A6A0-0ABA2ACB16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3D5F02-5DA3-4470-ACF2-534FE08B2056}" type="datetimeFigureOut">
              <a:rPr lang="en-US"/>
              <a:pPr>
                <a:defRPr/>
              </a:pPr>
              <a:t>9/17/15</a:t>
            </a:fld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C88ABC-137E-47C1-A2D1-4C734E612A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597FDF-4E9F-4D62-9EFB-834E1102AE0B}" type="datetimeFigureOut">
              <a:rPr lang="en-US"/>
              <a:pPr>
                <a:defRPr/>
              </a:pPr>
              <a:t>9/17/15</a:t>
            </a:fld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18959F-6168-48E0-B393-ABCB4467DC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59" r:id="rId3"/>
    <p:sldLayoutId id="2147483658" r:id="rId4"/>
    <p:sldLayoutId id="2147483657" r:id="rId5"/>
    <p:sldLayoutId id="2147483656" r:id="rId6"/>
    <p:sldLayoutId id="2147483655" r:id="rId7"/>
    <p:sldLayoutId id="2147483654" r:id="rId8"/>
    <p:sldLayoutId id="2147483653" r:id="rId9"/>
    <p:sldLayoutId id="2147483652" r:id="rId10"/>
    <p:sldLayoutId id="214748365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657600" y="2286000"/>
            <a:ext cx="5486400" cy="1143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smtClean="0"/>
              <a:t>An Introduction to Statistics and Research Design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3657600" y="4800600"/>
            <a:ext cx="5486400" cy="1752600"/>
          </a:xfrm>
          <a:prstGeom prst="rect">
            <a:avLst/>
          </a:prstGeom>
        </p:spPr>
        <p:txBody>
          <a:bodyPr/>
          <a:lstStyle/>
          <a:p>
            <a:pPr marL="0" indent="0" algn="ctr" eaLnBrk="1" hangingPunct="1">
              <a:buFontTx/>
              <a:buNone/>
            </a:pPr>
            <a:r>
              <a:rPr lang="en-US" dirty="0" smtClean="0">
                <a:solidFill>
                  <a:srgbClr val="113480"/>
                </a:solidFill>
              </a:rPr>
              <a:t>Chapter 1</a:t>
            </a:r>
          </a:p>
        </p:txBody>
      </p:sp>
      <p:pic>
        <p:nvPicPr>
          <p:cNvPr id="14339" name="Picture 5" descr="nolan2e com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2438400"/>
            <a:ext cx="32639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 smtClean="0"/>
              <a:t>Stroop</a:t>
            </a:r>
            <a:r>
              <a:rPr lang="en-US" dirty="0" smtClean="0"/>
              <a:t> Test</a:t>
            </a:r>
          </a:p>
        </p:txBody>
      </p:sp>
      <p:sp>
        <p:nvSpPr>
          <p:cNvPr id="32770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smtClean="0">
                <a:solidFill>
                  <a:srgbClr val="2D2D8A"/>
                </a:solidFill>
              </a:rPr>
              <a:t>Why is the Stroop test hard?</a:t>
            </a:r>
          </a:p>
          <a:p>
            <a:pPr lvl="1" eaLnBrk="1" hangingPunct="1"/>
            <a:r>
              <a:rPr lang="en-US" smtClean="0"/>
              <a:t>It seems we have a hard time inhibiting our reading of the word!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Types of Variables</a:t>
            </a:r>
          </a:p>
        </p:txBody>
      </p:sp>
      <p:sp>
        <p:nvSpPr>
          <p:cNvPr id="34818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2D2D8A"/>
                </a:solidFill>
              </a:rPr>
              <a:t>Discrete</a:t>
            </a:r>
          </a:p>
          <a:p>
            <a:pPr lvl="1" eaLnBrk="1" hangingPunct="1"/>
            <a:r>
              <a:rPr lang="en-US" dirty="0" smtClean="0"/>
              <a:t>Variables that can only take on specific values (e.g., whole numbers)</a:t>
            </a:r>
          </a:p>
          <a:p>
            <a:pPr lvl="2" eaLnBrk="1" hangingPunct="1"/>
            <a:r>
              <a:rPr lang="en-US" dirty="0" smtClean="0"/>
              <a:t>How many letters are in your name?</a:t>
            </a:r>
          </a:p>
          <a:p>
            <a:pPr lvl="2" eaLnBrk="1" hangingPunct="1"/>
            <a:r>
              <a:rPr lang="en-US" dirty="0" smtClean="0"/>
              <a:t>Tricky part … we can assign discrete values to things we’d normally consider words.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Types of Variables</a:t>
            </a:r>
          </a:p>
        </p:txBody>
      </p:sp>
      <p:sp>
        <p:nvSpPr>
          <p:cNvPr id="34818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2D2D8A"/>
                </a:solidFill>
              </a:rPr>
              <a:t>Continuous</a:t>
            </a:r>
          </a:p>
          <a:p>
            <a:pPr lvl="1" eaLnBrk="1" hangingPunct="1"/>
            <a:r>
              <a:rPr lang="en-US" dirty="0" smtClean="0"/>
              <a:t>Can take on a full range of values (usually decimals)</a:t>
            </a:r>
          </a:p>
          <a:p>
            <a:pPr lvl="2" eaLnBrk="1" hangingPunct="1"/>
            <a:r>
              <a:rPr lang="en-US" dirty="0" smtClean="0"/>
              <a:t>How tall are you?</a:t>
            </a:r>
          </a:p>
          <a:p>
            <a:pPr lvl="1" eaLnBrk="1" hangingPunct="1"/>
            <a:r>
              <a:rPr lang="en-US" dirty="0" smtClean="0"/>
              <a:t>What to do with those teacher evaluations?</a:t>
            </a:r>
          </a:p>
        </p:txBody>
      </p:sp>
    </p:spTree>
    <p:extLst>
      <p:ext uri="{BB962C8B-B14F-4D97-AF65-F5344CB8AC3E}">
        <p14:creationId xmlns:p14="http://schemas.microsoft.com/office/powerpoint/2010/main" val="1941059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More Classification of Variables</a:t>
            </a:r>
          </a:p>
        </p:txBody>
      </p:sp>
      <p:sp>
        <p:nvSpPr>
          <p:cNvPr id="36866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2D2D8A"/>
                </a:solidFill>
              </a:rPr>
              <a:t>Nominal: category or name</a:t>
            </a:r>
          </a:p>
          <a:p>
            <a:pPr eaLnBrk="1" hangingPunct="1"/>
            <a:r>
              <a:rPr lang="en-US" dirty="0" smtClean="0">
                <a:solidFill>
                  <a:srgbClr val="2D2D8A"/>
                </a:solidFill>
              </a:rPr>
              <a:t>Ordinal: ranking of data</a:t>
            </a:r>
          </a:p>
          <a:p>
            <a:pPr lvl="1" eaLnBrk="1" hangingPunct="1"/>
            <a:r>
              <a:rPr lang="en-US" dirty="0" smtClean="0">
                <a:solidFill>
                  <a:srgbClr val="2D2D8A"/>
                </a:solidFill>
              </a:rPr>
              <a:t>These are generally considered discrete</a:t>
            </a:r>
          </a:p>
        </p:txBody>
      </p:sp>
    </p:spTree>
    <p:extLst>
      <p:ext uri="{BB962C8B-B14F-4D97-AF65-F5344CB8AC3E}">
        <p14:creationId xmlns:p14="http://schemas.microsoft.com/office/powerpoint/2010/main" val="3683803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More Classification of Variables</a:t>
            </a:r>
          </a:p>
        </p:txBody>
      </p:sp>
      <p:sp>
        <p:nvSpPr>
          <p:cNvPr id="36866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2D2D8A"/>
                </a:solidFill>
              </a:rPr>
              <a:t>Interval: used with numbers that are equally spaced</a:t>
            </a:r>
          </a:p>
          <a:p>
            <a:pPr eaLnBrk="1" hangingPunct="1"/>
            <a:r>
              <a:rPr lang="en-US" dirty="0" smtClean="0">
                <a:solidFill>
                  <a:srgbClr val="2D2D8A"/>
                </a:solidFill>
              </a:rPr>
              <a:t>Ratio: like interval, but has a meaningful 0 point</a:t>
            </a:r>
          </a:p>
          <a:p>
            <a:pPr lvl="1" eaLnBrk="1" hangingPunct="1"/>
            <a:r>
              <a:rPr lang="en-US" dirty="0" smtClean="0">
                <a:solidFill>
                  <a:srgbClr val="2D2D8A"/>
                </a:solidFill>
              </a:rPr>
              <a:t>These are generally described as </a:t>
            </a:r>
            <a:r>
              <a:rPr lang="en-US" i="1" dirty="0" smtClean="0">
                <a:solidFill>
                  <a:srgbClr val="2D2D8A"/>
                </a:solidFill>
              </a:rPr>
              <a:t>scale </a:t>
            </a:r>
            <a:r>
              <a:rPr lang="en-US" dirty="0" smtClean="0">
                <a:solidFill>
                  <a:srgbClr val="2D2D8A"/>
                </a:solidFill>
              </a:rPr>
              <a:t>variables and are thought of as continuous.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smtClean="0"/>
              <a:t>Examples of Variables</a:t>
            </a:r>
          </a:p>
        </p:txBody>
      </p:sp>
      <p:sp>
        <p:nvSpPr>
          <p:cNvPr id="38914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2D2D8A"/>
                </a:solidFill>
              </a:rPr>
              <a:t>Nominal: name of cookies</a:t>
            </a:r>
          </a:p>
          <a:p>
            <a:pPr eaLnBrk="1" hangingPunct="1"/>
            <a:r>
              <a:rPr lang="en-US" dirty="0" smtClean="0">
                <a:solidFill>
                  <a:srgbClr val="2D2D8A"/>
                </a:solidFill>
              </a:rPr>
              <a:t>Ordinal: ranking of favorite cookies</a:t>
            </a:r>
          </a:p>
          <a:p>
            <a:pPr eaLnBrk="1" hangingPunct="1"/>
            <a:r>
              <a:rPr lang="en-US" dirty="0" smtClean="0">
                <a:solidFill>
                  <a:srgbClr val="2D2D8A"/>
                </a:solidFill>
              </a:rPr>
              <a:t>Interval: temperature of cookies</a:t>
            </a:r>
          </a:p>
          <a:p>
            <a:pPr eaLnBrk="1" hangingPunct="1"/>
            <a:r>
              <a:rPr lang="en-US" dirty="0" smtClean="0">
                <a:solidFill>
                  <a:srgbClr val="2D2D8A"/>
                </a:solidFill>
              </a:rPr>
              <a:t>Ratio: How many cookies are left?</a:t>
            </a:r>
          </a:p>
          <a:p>
            <a:pPr eaLnBrk="1" hangingPunct="1"/>
            <a:endParaRPr lang="en-US" dirty="0" smtClean="0">
              <a:solidFill>
                <a:srgbClr val="2D2D8A"/>
              </a:solidFill>
            </a:endParaRPr>
          </a:p>
          <a:p>
            <a:pPr eaLnBrk="1" hangingPunct="1"/>
            <a:r>
              <a:rPr lang="en-US" dirty="0" smtClean="0">
                <a:solidFill>
                  <a:srgbClr val="2D2D8A"/>
                </a:solidFill>
              </a:rPr>
              <a:t>What kind of data does our </a:t>
            </a:r>
            <a:r>
              <a:rPr lang="en-US" dirty="0" err="1" smtClean="0">
                <a:solidFill>
                  <a:srgbClr val="2D2D8A"/>
                </a:solidFill>
              </a:rPr>
              <a:t>Stroop</a:t>
            </a:r>
            <a:r>
              <a:rPr lang="en-US" dirty="0" smtClean="0">
                <a:solidFill>
                  <a:srgbClr val="2D2D8A"/>
                </a:solidFill>
              </a:rPr>
              <a:t> test give us?  Interval or ratio?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icture 4" descr="NOLESS_TB01-0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15452" y="1828800"/>
            <a:ext cx="7876148" cy="3200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distinction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previous information talks about the type of </a:t>
            </a:r>
            <a:r>
              <a:rPr lang="en-US" i="1" dirty="0" smtClean="0"/>
              <a:t>number</a:t>
            </a:r>
            <a:r>
              <a:rPr lang="en-US" dirty="0" smtClean="0"/>
              <a:t> you have with your variable.</a:t>
            </a:r>
          </a:p>
          <a:p>
            <a:pPr lvl="1"/>
            <a:r>
              <a:rPr lang="en-US" dirty="0" smtClean="0"/>
              <a:t>This type leads to the type of statistical test you should use.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7485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Variables</a:t>
            </a:r>
          </a:p>
        </p:txBody>
      </p:sp>
      <p:sp>
        <p:nvSpPr>
          <p:cNvPr id="43010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113480"/>
                </a:solidFill>
              </a:rPr>
              <a:t>Independent</a:t>
            </a:r>
          </a:p>
          <a:p>
            <a:pPr lvl="1" eaLnBrk="1" hangingPunct="1"/>
            <a:r>
              <a:rPr lang="en-US" dirty="0" smtClean="0"/>
              <a:t>That you manipulate or categorize</a:t>
            </a:r>
          </a:p>
          <a:p>
            <a:pPr lvl="1" eaLnBrk="1" hangingPunct="1"/>
            <a:r>
              <a:rPr lang="en-US" dirty="0" smtClean="0"/>
              <a:t>For a </a:t>
            </a:r>
            <a:r>
              <a:rPr lang="en-US" i="1" dirty="0" smtClean="0"/>
              <a:t>true experiment</a:t>
            </a:r>
            <a:r>
              <a:rPr lang="en-US" dirty="0" smtClean="0"/>
              <a:t>: must be manipulated – meaning you changed it</a:t>
            </a:r>
          </a:p>
          <a:p>
            <a:pPr lvl="2" eaLnBrk="1" hangingPunct="1"/>
            <a:r>
              <a:rPr lang="en-US" dirty="0" smtClean="0"/>
              <a:t>Generally these are dichotomous variables (nominal) like experimental group versus control group.</a:t>
            </a:r>
          </a:p>
          <a:p>
            <a:pPr lvl="1" eaLnBrk="1" hangingPunct="1"/>
            <a:r>
              <a:rPr lang="en-US" dirty="0" smtClean="0"/>
              <a:t>For </a:t>
            </a:r>
            <a:r>
              <a:rPr lang="en-US" i="1" dirty="0" smtClean="0"/>
              <a:t>quasi experiment</a:t>
            </a:r>
            <a:r>
              <a:rPr lang="en-US" dirty="0" smtClean="0"/>
              <a:t>: you used naturally occurring groups, like gender.</a:t>
            </a:r>
          </a:p>
          <a:p>
            <a:pPr lvl="2" eaLnBrk="1" hangingPunct="1"/>
            <a:r>
              <a:rPr lang="en-US" dirty="0" smtClean="0"/>
              <a:t>Still dichotomous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Variables</a:t>
            </a:r>
          </a:p>
        </p:txBody>
      </p:sp>
      <p:sp>
        <p:nvSpPr>
          <p:cNvPr id="43010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113480"/>
                </a:solidFill>
              </a:rPr>
              <a:t>Dependent </a:t>
            </a:r>
          </a:p>
          <a:p>
            <a:pPr lvl="1" eaLnBrk="1" hangingPunct="1"/>
            <a:r>
              <a:rPr lang="en-US" dirty="0" smtClean="0"/>
              <a:t>The outcome information, what you measured in the study to find differences/changes based on the IV.</a:t>
            </a:r>
          </a:p>
          <a:p>
            <a:pPr lvl="2" eaLnBrk="1" hangingPunct="1"/>
            <a:r>
              <a:rPr lang="en-US" dirty="0" smtClean="0"/>
              <a:t>Generally, these are interval/ratio variables (t-tests, ANOVA, regression), but you can use nominal ones too (chi-square)</a:t>
            </a:r>
          </a:p>
          <a:p>
            <a:pPr lvl="2"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89370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Two Branches of Statistics</a:t>
            </a:r>
          </a:p>
        </p:txBody>
      </p:sp>
      <p:sp>
        <p:nvSpPr>
          <p:cNvPr id="16386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 smtClean="0">
                <a:solidFill>
                  <a:srgbClr val="113480"/>
                </a:solidFill>
              </a:rPr>
              <a:t>Descriptive statistics 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Organize, </a:t>
            </a:r>
            <a:r>
              <a:rPr lang="en-US" b="1" dirty="0" smtClean="0"/>
              <a:t>summarize</a:t>
            </a:r>
            <a:r>
              <a:rPr lang="en-US" dirty="0" smtClean="0"/>
              <a:t>, and communicate numerical information </a:t>
            </a:r>
          </a:p>
          <a:p>
            <a:pPr eaLnBrk="1" hangingPunct="1">
              <a:lnSpc>
                <a:spcPct val="90000"/>
              </a:lnSpc>
            </a:pPr>
            <a:r>
              <a:rPr lang="en-US" dirty="0" smtClean="0">
                <a:solidFill>
                  <a:srgbClr val="113480"/>
                </a:solidFill>
              </a:rPr>
              <a:t> Inferential statistics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Use samples to </a:t>
            </a:r>
            <a:r>
              <a:rPr lang="en-US" b="1" dirty="0" smtClean="0"/>
              <a:t>draw conclusions </a:t>
            </a:r>
            <a:r>
              <a:rPr lang="en-US" dirty="0" smtClean="0"/>
              <a:t>about a population</a:t>
            </a:r>
          </a:p>
          <a:p>
            <a:pPr eaLnBrk="1" hangingPunct="1">
              <a:lnSpc>
                <a:spcPct val="90000"/>
              </a:lnSpc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Variables</a:t>
            </a:r>
          </a:p>
        </p:txBody>
      </p:sp>
      <p:sp>
        <p:nvSpPr>
          <p:cNvPr id="43010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113480"/>
                </a:solidFill>
              </a:rPr>
              <a:t>Confounding</a:t>
            </a:r>
          </a:p>
          <a:p>
            <a:pPr lvl="1" eaLnBrk="1" hangingPunct="1"/>
            <a:r>
              <a:rPr lang="en-US" dirty="0" smtClean="0"/>
              <a:t>Variables that systematically vary with the IV.</a:t>
            </a:r>
          </a:p>
          <a:p>
            <a:pPr lvl="1" eaLnBrk="1" hangingPunct="1"/>
            <a:r>
              <a:rPr lang="en-US" dirty="0" smtClean="0"/>
              <a:t>That you try to control or randomize away</a:t>
            </a:r>
          </a:p>
          <a:p>
            <a:pPr lvl="1" eaLnBrk="1" hangingPunct="1"/>
            <a:r>
              <a:rPr lang="en-US" dirty="0" smtClean="0"/>
              <a:t>Confounds your other measures!</a:t>
            </a:r>
          </a:p>
        </p:txBody>
      </p:sp>
    </p:spTree>
    <p:extLst>
      <p:ext uri="{BB962C8B-B14F-4D97-AF65-F5344CB8AC3E}">
        <p14:creationId xmlns:p14="http://schemas.microsoft.com/office/powerpoint/2010/main" val="4289370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Reliability and Validity</a:t>
            </a:r>
          </a:p>
        </p:txBody>
      </p:sp>
      <p:sp>
        <p:nvSpPr>
          <p:cNvPr id="45058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A reliable measure is consistent.</a:t>
            </a:r>
          </a:p>
          <a:p>
            <a:pPr lvl="1" eaLnBrk="1" hangingPunct="1"/>
            <a:r>
              <a:rPr lang="en-US" dirty="0" smtClean="0"/>
              <a:t>Measure your height today and then again tomorrow.  </a:t>
            </a:r>
          </a:p>
          <a:p>
            <a:pPr eaLnBrk="1" hangingPunct="1"/>
            <a:r>
              <a:rPr lang="en-US" dirty="0" smtClean="0"/>
              <a:t>Standardized tests are supposed to be reliable.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Reliability and Validity</a:t>
            </a:r>
          </a:p>
        </p:txBody>
      </p:sp>
      <p:sp>
        <p:nvSpPr>
          <p:cNvPr id="45058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A</a:t>
            </a:r>
            <a:r>
              <a:rPr lang="en-US" i="1" dirty="0" smtClean="0"/>
              <a:t> </a:t>
            </a:r>
            <a:r>
              <a:rPr lang="en-US" dirty="0" smtClean="0"/>
              <a:t>valid measure is one that measures what it was intended to measure.</a:t>
            </a:r>
          </a:p>
          <a:p>
            <a:pPr lvl="1" eaLnBrk="1" hangingPunct="1"/>
            <a:r>
              <a:rPr lang="en-US" dirty="0" smtClean="0"/>
              <a:t>A measuring tape should accurately measure height.</a:t>
            </a:r>
          </a:p>
          <a:p>
            <a:pPr lvl="1" eaLnBrk="1" hangingPunct="1">
              <a:buFontTx/>
              <a:buChar char="&gt;"/>
            </a:pPr>
            <a:r>
              <a:rPr lang="en-US" sz="3200" dirty="0" smtClean="0">
                <a:solidFill>
                  <a:srgbClr val="113480"/>
                </a:solidFill>
              </a:rPr>
              <a:t>A good variable is both reliable and valid.</a:t>
            </a:r>
          </a:p>
          <a:p>
            <a:pPr lvl="1" eaLnBrk="1" hangingPunct="1">
              <a:buFontTx/>
              <a:buChar char="&gt;"/>
            </a:pPr>
            <a:r>
              <a:rPr lang="en-US" sz="3200" dirty="0" smtClean="0">
                <a:solidFill>
                  <a:srgbClr val="113480"/>
                </a:solidFill>
              </a:rPr>
              <a:t>How do we measure this?</a:t>
            </a:r>
          </a:p>
          <a:p>
            <a:pPr eaLnBrk="1" hangingPunct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85858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Rorschach Personality Test</a:t>
            </a:r>
          </a:p>
        </p:txBody>
      </p:sp>
      <p:pic>
        <p:nvPicPr>
          <p:cNvPr id="460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t="11107" b="11107"/>
          <a:stretch>
            <a:fillRect/>
          </a:stretch>
        </p:blipFill>
        <p:spPr>
          <a:xfrm>
            <a:off x="2057400" y="1143000"/>
            <a:ext cx="5458497" cy="3001963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09600" y="4343400"/>
            <a:ext cx="83058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FontTx/>
              <a:buChar char="&gt;"/>
              <a:defRPr/>
            </a:pPr>
            <a:r>
              <a:rPr lang="en-US" sz="3200" kern="0" dirty="0">
                <a:solidFill>
                  <a:srgbClr val="1862B2"/>
                </a:solidFill>
                <a:latin typeface="+mn-lt"/>
                <a:ea typeface="+mn-ea"/>
                <a:cs typeface="+mn-cs"/>
              </a:rPr>
              <a:t>The reliability of the Rorschach inkblot test is </a:t>
            </a:r>
            <a:r>
              <a:rPr lang="en-US" sz="3200" kern="0" dirty="0" smtClean="0">
                <a:solidFill>
                  <a:srgbClr val="1862B2"/>
                </a:solidFill>
                <a:latin typeface="+mn-lt"/>
                <a:ea typeface="+mn-ea"/>
                <a:cs typeface="+mn-cs"/>
              </a:rPr>
              <a:t>questionable.</a:t>
            </a:r>
            <a:endParaRPr lang="en-US" sz="3200" kern="0" dirty="0">
              <a:solidFill>
                <a:srgbClr val="1862B2"/>
              </a:solidFill>
              <a:latin typeface="+mn-lt"/>
              <a:ea typeface="+mn-ea"/>
              <a:cs typeface="+mn-cs"/>
            </a:endParaRPr>
          </a:p>
          <a:p>
            <a:pPr marL="342900" indent="-342900" eaLnBrk="0" hangingPunct="0">
              <a:spcBef>
                <a:spcPct val="20000"/>
              </a:spcBef>
              <a:buFontTx/>
              <a:buChar char="&gt;"/>
              <a:defRPr/>
            </a:pPr>
            <a:r>
              <a:rPr lang="en-US" sz="3200" kern="0" dirty="0">
                <a:solidFill>
                  <a:srgbClr val="1862B2"/>
                </a:solidFill>
                <a:latin typeface="+mn-lt"/>
                <a:ea typeface="+mn-ea"/>
                <a:cs typeface="+mn-cs"/>
              </a:rPr>
              <a:t>The validity of the information it produces is difficult to </a:t>
            </a:r>
            <a:r>
              <a:rPr lang="en-US" sz="3200" kern="0" dirty="0" smtClean="0">
                <a:solidFill>
                  <a:srgbClr val="1862B2"/>
                </a:solidFill>
                <a:latin typeface="+mn-lt"/>
                <a:ea typeface="+mn-ea"/>
                <a:cs typeface="+mn-cs"/>
              </a:rPr>
              <a:t>interpret.</a:t>
            </a:r>
            <a:endParaRPr lang="en-US" sz="3200" kern="0" dirty="0">
              <a:solidFill>
                <a:srgbClr val="1862B2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Hypothesis Testing</a:t>
            </a:r>
          </a:p>
        </p:txBody>
      </p:sp>
      <p:sp>
        <p:nvSpPr>
          <p:cNvPr id="49154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113480"/>
                </a:solidFill>
              </a:rPr>
              <a:t>The process of drawing conclusions about whether a relation between variables is supported or not supported by the evidence.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Assessing Variables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marL="342900" lvl="1" indent="-342900" eaLnBrk="1" hangingPunct="1">
              <a:buFontTx/>
              <a:buChar char="&gt;"/>
            </a:pPr>
            <a:r>
              <a:rPr lang="en-US" sz="3200" dirty="0" smtClean="0">
                <a:solidFill>
                  <a:srgbClr val="113480"/>
                </a:solidFill>
              </a:rPr>
              <a:t>Back to … how do we assign numbers to things?</a:t>
            </a:r>
          </a:p>
          <a:p>
            <a:pPr marL="742950" lvl="2" indent="-342900" eaLnBrk="1" hangingPunct="1">
              <a:buFontTx/>
              <a:buChar char="&gt;"/>
            </a:pPr>
            <a:r>
              <a:rPr lang="en-US" dirty="0" smtClean="0">
                <a:solidFill>
                  <a:srgbClr val="113480"/>
                </a:solidFill>
              </a:rPr>
              <a:t>Called an </a:t>
            </a:r>
            <a:r>
              <a:rPr lang="en-US" b="1" dirty="0" smtClean="0">
                <a:solidFill>
                  <a:srgbClr val="113480"/>
                </a:solidFill>
              </a:rPr>
              <a:t>operational definition</a:t>
            </a:r>
            <a:r>
              <a:rPr lang="en-US" dirty="0" smtClean="0">
                <a:solidFill>
                  <a:srgbClr val="113480"/>
                </a:solidFill>
              </a:rPr>
              <a:t>.</a:t>
            </a:r>
          </a:p>
          <a:p>
            <a:pPr marL="742950" lvl="2" indent="-342900" eaLnBrk="1" hangingPunct="1">
              <a:buFontTx/>
              <a:buChar char="&gt;"/>
            </a:pPr>
            <a:r>
              <a:rPr lang="en-US" dirty="0" smtClean="0">
                <a:solidFill>
                  <a:srgbClr val="113480"/>
                </a:solidFill>
              </a:rPr>
              <a:t>This number assigning is important for using statistical programs, such as </a:t>
            </a:r>
            <a:r>
              <a:rPr lang="en-US" i="1" dirty="0" smtClean="0">
                <a:solidFill>
                  <a:srgbClr val="113480"/>
                </a:solidFill>
              </a:rPr>
              <a:t>SPSS</a:t>
            </a:r>
            <a:r>
              <a:rPr lang="en-US" dirty="0" smtClean="0">
                <a:solidFill>
                  <a:srgbClr val="113480"/>
                </a:solidFill>
              </a:rPr>
              <a:t>.  </a:t>
            </a:r>
          </a:p>
          <a:p>
            <a:pPr marL="1200150" lvl="3" indent="-342900" eaLnBrk="1" hangingPunct="1">
              <a:buFontTx/>
              <a:buChar char="&gt;"/>
            </a:pPr>
            <a:r>
              <a:rPr lang="en-US" dirty="0" smtClean="0">
                <a:solidFill>
                  <a:srgbClr val="113480"/>
                </a:solidFill>
              </a:rPr>
              <a:t>It likes numbers. </a:t>
            </a:r>
            <a:r>
              <a:rPr lang="en-US" dirty="0" smtClean="0">
                <a:solidFill>
                  <a:srgbClr val="113480"/>
                </a:solidFill>
                <a:sym typeface="Wingdings"/>
              </a:rPr>
              <a:t>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>
              <a:solidFill>
                <a:srgbClr val="3EBD86"/>
              </a:solidFill>
            </a:endParaRPr>
          </a:p>
          <a:p>
            <a:pPr marL="685800" lvl="2" indent="-342900" eaLnBrk="1" hangingPunct="1"/>
            <a:endParaRPr lang="en-US" dirty="0" smtClean="0">
              <a:solidFill>
                <a:srgbClr val="3EBD86"/>
              </a:solidFill>
            </a:endParaRPr>
          </a:p>
          <a:p>
            <a:pPr marL="342900" lvl="1" indent="-342900" eaLnBrk="1" hangingPunct="1"/>
            <a:endParaRPr lang="en-US" dirty="0" smtClean="0"/>
          </a:p>
          <a:p>
            <a:pPr marL="685800" lvl="2" indent="-342900" eaLnBrk="1" hangingPunct="1"/>
            <a:endParaRPr lang="en-US" dirty="0" smtClean="0">
              <a:solidFill>
                <a:srgbClr val="3EBD86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Assessing Variables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marL="342900" lvl="1" indent="-342900" eaLnBrk="1" hangingPunct="1">
              <a:buFontTx/>
              <a:buChar char="&gt;"/>
            </a:pPr>
            <a:r>
              <a:rPr lang="en-US" sz="3200" dirty="0" smtClean="0">
                <a:solidFill>
                  <a:srgbClr val="113480"/>
                </a:solidFill>
              </a:rPr>
              <a:t>Operational definition</a:t>
            </a:r>
            <a:endParaRPr lang="en-US" dirty="0" smtClean="0">
              <a:solidFill>
                <a:srgbClr val="113480"/>
              </a:solidFill>
            </a:endParaRPr>
          </a:p>
          <a:p>
            <a:pPr marL="685800" lvl="2" indent="-342900" eaLnBrk="1" hangingPunct="1"/>
            <a:r>
              <a:rPr lang="en-US" dirty="0" smtClean="0">
                <a:solidFill>
                  <a:srgbClr val="3EBD86"/>
                </a:solidFill>
              </a:rPr>
              <a:t>How to measure or detect variable of interest</a:t>
            </a:r>
          </a:p>
          <a:p>
            <a:pPr marL="685800" lvl="2" indent="-342900" eaLnBrk="1" hangingPunct="1"/>
            <a:r>
              <a:rPr lang="en-US" dirty="0" smtClean="0">
                <a:solidFill>
                  <a:srgbClr val="3EBD86"/>
                </a:solidFill>
              </a:rPr>
              <a:t>Depression:</a:t>
            </a:r>
          </a:p>
          <a:p>
            <a:pPr marL="1028700" lvl="3" indent="-342900" eaLnBrk="1" hangingPunct="1"/>
            <a:r>
              <a:rPr lang="en-US" dirty="0" smtClean="0"/>
              <a:t>Diminished interest in activities </a:t>
            </a:r>
          </a:p>
          <a:p>
            <a:pPr marL="1028700" lvl="3" indent="-342900" eaLnBrk="1" hangingPunct="1"/>
            <a:r>
              <a:rPr lang="en-US" dirty="0" smtClean="0"/>
              <a:t>Significant weight loss/gain</a:t>
            </a:r>
          </a:p>
          <a:p>
            <a:pPr marL="1028700" lvl="3" indent="-342900" eaLnBrk="1" hangingPunct="1"/>
            <a:r>
              <a:rPr lang="en-US" dirty="0" smtClean="0"/>
              <a:t>Fatigue (loss of energy)</a:t>
            </a:r>
          </a:p>
          <a:p>
            <a:pPr marL="1028700" lvl="3" indent="-342900" eaLnBrk="1" hangingPunct="1"/>
            <a:r>
              <a:rPr lang="en-US" dirty="0" smtClean="0"/>
              <a:t>Feelings of worthlessness</a:t>
            </a:r>
          </a:p>
          <a:p>
            <a:pPr marL="1028700" lvl="3" indent="-342900" eaLnBrk="1" hangingPunct="1"/>
            <a:r>
              <a:rPr lang="en-US" dirty="0" smtClean="0"/>
              <a:t>Recurrent thoughts of death or suicide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>
              <a:solidFill>
                <a:srgbClr val="3EBD86"/>
              </a:solidFill>
            </a:endParaRPr>
          </a:p>
          <a:p>
            <a:pPr marL="685800" lvl="2" indent="-342900" eaLnBrk="1" hangingPunct="1"/>
            <a:endParaRPr lang="en-US" dirty="0" smtClean="0">
              <a:solidFill>
                <a:srgbClr val="3EBD86"/>
              </a:solidFill>
            </a:endParaRPr>
          </a:p>
          <a:p>
            <a:pPr marL="342900" lvl="1" indent="-342900" eaLnBrk="1" hangingPunct="1"/>
            <a:endParaRPr lang="en-US" dirty="0" smtClean="0"/>
          </a:p>
          <a:p>
            <a:pPr marL="685800" lvl="2" indent="-342900" eaLnBrk="1" hangingPunct="1"/>
            <a:endParaRPr lang="en-US" dirty="0" smtClean="0">
              <a:solidFill>
                <a:srgbClr val="3EBD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620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icture 4" descr="Nolan_fig01_un0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38200" y="2590800"/>
            <a:ext cx="75438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106" name="Text Box 6"/>
          <p:cNvSpPr txBox="1">
            <a:spLocks noChangeArrowheads="1"/>
          </p:cNvSpPr>
          <p:nvPr/>
        </p:nvSpPr>
        <p:spPr bwMode="auto">
          <a:xfrm>
            <a:off x="914400" y="762000"/>
            <a:ext cx="807720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3200" b="1" dirty="0">
                <a:solidFill>
                  <a:srgbClr val="800000"/>
                </a:solidFill>
                <a:latin typeface="Arial" charset="0"/>
              </a:rPr>
              <a:t>Developing Research Hypotheses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Types of Research Designs</a:t>
            </a:r>
            <a:endParaRPr lang="en-US" dirty="0" smtClean="0">
              <a:solidFill>
                <a:srgbClr val="1B68BC"/>
              </a:solidFill>
            </a:endParaRP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113480"/>
                </a:solidFill>
              </a:rPr>
              <a:t>Experiments: studies in which participants are </a:t>
            </a:r>
            <a:r>
              <a:rPr lang="en-US" b="1" dirty="0" smtClean="0">
                <a:solidFill>
                  <a:srgbClr val="113480"/>
                </a:solidFill>
              </a:rPr>
              <a:t>randomly assigned </a:t>
            </a:r>
            <a:r>
              <a:rPr lang="en-US" dirty="0" smtClean="0">
                <a:solidFill>
                  <a:srgbClr val="113480"/>
                </a:solidFill>
              </a:rPr>
              <a:t>to a </a:t>
            </a:r>
            <a:r>
              <a:rPr lang="en-US" b="1" dirty="0" smtClean="0">
                <a:solidFill>
                  <a:srgbClr val="113480"/>
                </a:solidFill>
              </a:rPr>
              <a:t>condition or level </a:t>
            </a:r>
            <a:r>
              <a:rPr lang="en-US" dirty="0" smtClean="0">
                <a:solidFill>
                  <a:srgbClr val="113480"/>
                </a:solidFill>
              </a:rPr>
              <a:t>of one or more independent variables</a:t>
            </a:r>
          </a:p>
          <a:p>
            <a:pPr eaLnBrk="1" hangingPunct="1"/>
            <a:endParaRPr lang="en-US" i="1" dirty="0" smtClean="0">
              <a:solidFill>
                <a:srgbClr val="113480"/>
              </a:solidFill>
            </a:endParaRPr>
          </a:p>
          <a:p>
            <a:pPr eaLnBrk="1" hangingPunct="1">
              <a:buFontTx/>
              <a:buNone/>
            </a:pPr>
            <a:r>
              <a:rPr lang="en-US" dirty="0" smtClean="0">
                <a:solidFill>
                  <a:srgbClr val="113480"/>
                </a:solidFill>
              </a:rPr>
              <a:t>	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Experiments and Causality</a:t>
            </a: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113480"/>
                </a:solidFill>
              </a:rPr>
              <a:t>Experiments: able to make causal statements</a:t>
            </a:r>
          </a:p>
          <a:p>
            <a:pPr lvl="1" eaLnBrk="1" hangingPunct="1"/>
            <a:r>
              <a:rPr lang="en-US" dirty="0" smtClean="0"/>
              <a:t>Control the confounding variables</a:t>
            </a:r>
          </a:p>
          <a:p>
            <a:pPr eaLnBrk="1" hangingPunct="1"/>
            <a:r>
              <a:rPr lang="en-US" dirty="0" smtClean="0">
                <a:solidFill>
                  <a:srgbClr val="113480"/>
                </a:solidFill>
              </a:rPr>
              <a:t>Importance of randomization </a:t>
            </a:r>
          </a:p>
          <a:p>
            <a:pPr eaLnBrk="1" hangingPunct="1">
              <a:buFontTx/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Branches of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Descriptive: </a:t>
            </a:r>
            <a:r>
              <a:rPr lang="en-US" i="1" dirty="0" smtClean="0"/>
              <a:t>M</a:t>
            </a:r>
            <a:r>
              <a:rPr lang="en-US" dirty="0" smtClean="0"/>
              <a:t> = 80.2, </a:t>
            </a:r>
            <a:r>
              <a:rPr lang="en-US" i="1" dirty="0" smtClean="0"/>
              <a:t>SD</a:t>
            </a:r>
            <a:r>
              <a:rPr lang="en-US" dirty="0" smtClean="0"/>
              <a:t> = 4.5</a:t>
            </a:r>
          </a:p>
          <a:p>
            <a:r>
              <a:rPr lang="en-US" dirty="0" smtClean="0"/>
              <a:t>Inferential: </a:t>
            </a:r>
            <a:r>
              <a:rPr lang="en-US" i="1" dirty="0" smtClean="0"/>
              <a:t>t</a:t>
            </a:r>
            <a:r>
              <a:rPr lang="en-US" dirty="0" smtClean="0"/>
              <a:t>(45) = 4.50, </a:t>
            </a:r>
            <a:r>
              <a:rPr lang="en-US" i="1" dirty="0" smtClean="0"/>
              <a:t>p</a:t>
            </a:r>
            <a:r>
              <a:rPr lang="en-US" dirty="0" smtClean="0"/>
              <a:t> = .02, </a:t>
            </a:r>
            <a:r>
              <a:rPr lang="en-US" i="1" dirty="0" smtClean="0"/>
              <a:t>d</a:t>
            </a:r>
            <a:r>
              <a:rPr lang="en-US" dirty="0" smtClean="0"/>
              <a:t> = .52</a:t>
            </a:r>
          </a:p>
          <a:p>
            <a:endParaRPr lang="en-US" dirty="0"/>
          </a:p>
          <a:p>
            <a:r>
              <a:rPr lang="en-US" dirty="0" smtClean="0"/>
              <a:t>First describes the average score on the first test, second infers that this score is higher than a normal statistics average.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871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ext Box 5"/>
          <p:cNvSpPr txBox="1">
            <a:spLocks noChangeArrowheads="1"/>
          </p:cNvSpPr>
          <p:nvPr/>
        </p:nvSpPr>
        <p:spPr bwMode="auto">
          <a:xfrm>
            <a:off x="685800" y="2514600"/>
            <a:ext cx="2514600" cy="2305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Arial" charset="0"/>
              </a:rPr>
              <a:t>Figure 1-3:</a:t>
            </a:r>
          </a:p>
          <a:p>
            <a:pPr eaLnBrk="0" hangingPunct="0">
              <a:spcBef>
                <a:spcPct val="50000"/>
              </a:spcBef>
            </a:pPr>
            <a:r>
              <a:rPr lang="en-US" sz="1800" i="1" dirty="0">
                <a:latin typeface="Arial" charset="0"/>
              </a:rPr>
              <a:t>Self-Selected</a:t>
            </a:r>
            <a:r>
              <a:rPr lang="en-US" sz="1800" dirty="0">
                <a:latin typeface="Arial" charset="0"/>
              </a:rPr>
              <a:t> into or </a:t>
            </a:r>
            <a:r>
              <a:rPr lang="en-US" sz="1800" i="1" dirty="0">
                <a:latin typeface="Arial" charset="0"/>
              </a:rPr>
              <a:t>Randomly Assigned</a:t>
            </a:r>
            <a:r>
              <a:rPr lang="en-US" sz="1800" dirty="0">
                <a:latin typeface="Arial" charset="0"/>
              </a:rPr>
              <a:t> to One of Two Groups: Guitar Hero Players vs. Non-Guitar Hero Players</a:t>
            </a:r>
          </a:p>
        </p:txBody>
      </p:sp>
      <p:pic>
        <p:nvPicPr>
          <p:cNvPr id="59394" name="Picture 5" descr="NolESS_fig_01_0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05200" y="1371600"/>
            <a:ext cx="5372100" cy="464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One Goal, Two Strategies</a:t>
            </a:r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113480"/>
                </a:solidFill>
              </a:rPr>
              <a:t>Between-groups designs</a:t>
            </a:r>
          </a:p>
          <a:p>
            <a:pPr lvl="1" eaLnBrk="1" hangingPunct="1"/>
            <a:r>
              <a:rPr lang="en-US" dirty="0" smtClean="0"/>
              <a:t>Different people complete the tasks, and comparisons are made between groups.</a:t>
            </a:r>
          </a:p>
          <a:p>
            <a:pPr eaLnBrk="1" hangingPunct="1"/>
            <a:r>
              <a:rPr lang="en-US" dirty="0" smtClean="0">
                <a:solidFill>
                  <a:srgbClr val="113480"/>
                </a:solidFill>
              </a:rPr>
              <a:t>Within-groups designs</a:t>
            </a:r>
          </a:p>
          <a:p>
            <a:pPr lvl="1" eaLnBrk="1" hangingPunct="1"/>
            <a:r>
              <a:rPr lang="en-US" dirty="0" smtClean="0"/>
              <a:t>The same participants do things more than once, and comparisons are made over time.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Other Research Designs</a:t>
            </a:r>
          </a:p>
        </p:txBody>
      </p:sp>
      <p:sp>
        <p:nvSpPr>
          <p:cNvPr id="63490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Not all research can be done through experimentation.</a:t>
            </a:r>
          </a:p>
          <a:p>
            <a:pPr lvl="1" eaLnBrk="1" hangingPunct="1"/>
            <a:r>
              <a:rPr lang="en-US" dirty="0" smtClean="0"/>
              <a:t>Unethical or impractical to randomly assign participants to conditions.</a:t>
            </a:r>
          </a:p>
          <a:p>
            <a:pPr eaLnBrk="1" hangingPunct="1"/>
            <a:r>
              <a:rPr lang="en-US" dirty="0" smtClean="0"/>
              <a:t>Correlational studies do not manipulate either variable.</a:t>
            </a:r>
          </a:p>
          <a:p>
            <a:pPr lvl="1" eaLnBrk="1" hangingPunct="1"/>
            <a:r>
              <a:rPr lang="en-US" dirty="0" smtClean="0"/>
              <a:t>Variables are assessed as they exist.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Correlational Analysis</a:t>
            </a:r>
          </a:p>
        </p:txBody>
      </p:sp>
      <p:sp>
        <p:nvSpPr>
          <p:cNvPr id="64514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Video game playing and aggression are related.</a:t>
            </a:r>
          </a:p>
          <a:p>
            <a:pPr eaLnBrk="1" hangingPunct="1"/>
            <a:r>
              <a:rPr lang="en-US" dirty="0" smtClean="0"/>
              <a:t>No evidence that playing video games causes aggression.</a:t>
            </a:r>
          </a:p>
        </p:txBody>
      </p:sp>
      <p:pic>
        <p:nvPicPr>
          <p:cNvPr id="64515" name="Picture 3" descr="Chap 1 Video games.ti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09800" y="4267200"/>
            <a:ext cx="4252913" cy="222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Outlier Analysis</a:t>
            </a:r>
          </a:p>
        </p:txBody>
      </p:sp>
      <p:sp>
        <p:nvSpPr>
          <p:cNvPr id="65538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An outlier is an extreme score - very high or very low compared to the rest of the scores.</a:t>
            </a:r>
          </a:p>
          <a:p>
            <a:pPr eaLnBrk="1" hangingPunct="1"/>
            <a:r>
              <a:rPr lang="en-US" dirty="0" smtClean="0"/>
              <a:t>Outlier analysis – study of the factors that influence the dependent variable.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definitions – ways to assign numbers to variables that determine their </a:t>
            </a:r>
            <a:r>
              <a:rPr lang="en-US" i="1" dirty="0" smtClean="0"/>
              <a:t>scale</a:t>
            </a:r>
            <a:r>
              <a:rPr lang="en-US" dirty="0" smtClean="0"/>
              <a:t> (dichotomous/continuous)</a:t>
            </a:r>
          </a:p>
          <a:p>
            <a:r>
              <a:rPr lang="en-US" dirty="0" smtClean="0"/>
              <a:t>Types of variables – describe how they were used in an experiment (IV/DV)</a:t>
            </a:r>
          </a:p>
          <a:p>
            <a:r>
              <a:rPr lang="en-US" dirty="0" smtClean="0"/>
              <a:t>Types of research – further explain the workings of the IV/DV (</a:t>
            </a:r>
            <a:r>
              <a:rPr lang="en-US" dirty="0" err="1" smtClean="0"/>
              <a:t>exp</a:t>
            </a:r>
            <a:r>
              <a:rPr lang="en-US" dirty="0" smtClean="0"/>
              <a:t>/quasi/</a:t>
            </a:r>
            <a:r>
              <a:rPr lang="en-US" dirty="0" err="1" smtClean="0"/>
              <a:t>correl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All of these are tied to an appropriate type of statistic.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862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Samples and Populations</a:t>
            </a:r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A population is a collection of all possible members of a defined group.</a:t>
            </a:r>
          </a:p>
          <a:p>
            <a:pPr lvl="1" eaLnBrk="1" hangingPunct="1"/>
            <a:r>
              <a:rPr lang="en-US" dirty="0" smtClean="0"/>
              <a:t>Could be any size</a:t>
            </a:r>
          </a:p>
          <a:p>
            <a:pPr eaLnBrk="1" hangingPunct="1"/>
            <a:r>
              <a:rPr lang="en-US" dirty="0" smtClean="0"/>
              <a:t>A sample is a set of observations drawn from a subset of the population of interest.</a:t>
            </a:r>
          </a:p>
          <a:p>
            <a:pPr lvl="1" eaLnBrk="1" hangingPunct="1"/>
            <a:r>
              <a:rPr lang="en-US" dirty="0" smtClean="0"/>
              <a:t>A portion of the population</a:t>
            </a:r>
          </a:p>
          <a:p>
            <a:pPr eaLnBrk="1" hangingPunct="1"/>
            <a:r>
              <a:rPr lang="en-US" dirty="0" smtClean="0"/>
              <a:t>Sample results are used to estimate the population.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Samples and Populations</a:t>
            </a:r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A sample is a set of observations drawn from a subset of the population of interest.</a:t>
            </a:r>
          </a:p>
          <a:p>
            <a:pPr lvl="1" eaLnBrk="1" hangingPunct="1"/>
            <a:r>
              <a:rPr lang="en-US" dirty="0" smtClean="0"/>
              <a:t>A portion of the population</a:t>
            </a:r>
          </a:p>
          <a:p>
            <a:pPr eaLnBrk="1" hangingPunct="1"/>
            <a:r>
              <a:rPr lang="en-US" dirty="0" smtClean="0"/>
              <a:t>Sample results are used to estimate the population.</a:t>
            </a:r>
          </a:p>
        </p:txBody>
      </p:sp>
    </p:spTree>
    <p:extLst>
      <p:ext uri="{BB962C8B-B14F-4D97-AF65-F5344CB8AC3E}">
        <p14:creationId xmlns:p14="http://schemas.microsoft.com/office/powerpoint/2010/main" val="4094913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Samples and Populations</a:t>
            </a:r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So, why would we use samples rather than test everyone?</a:t>
            </a:r>
          </a:p>
          <a:p>
            <a:pPr lvl="1" eaLnBrk="1" hangingPunct="1"/>
            <a:r>
              <a:rPr lang="en-US" dirty="0" smtClean="0"/>
              <a:t>What would be more accurate?</a:t>
            </a:r>
          </a:p>
          <a:p>
            <a:pPr lvl="1" eaLnBrk="1" hangingPunct="1"/>
            <a:r>
              <a:rPr lang="en-US" dirty="0" smtClean="0"/>
              <a:t>What would be more efficient?</a:t>
            </a:r>
          </a:p>
        </p:txBody>
      </p:sp>
    </p:spTree>
    <p:extLst>
      <p:ext uri="{BB962C8B-B14F-4D97-AF65-F5344CB8AC3E}">
        <p14:creationId xmlns:p14="http://schemas.microsoft.com/office/powerpoint/2010/main" val="4094913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Statistics =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Mostly</a:t>
            </a:r>
            <a:r>
              <a:rPr lang="en-US" dirty="0" smtClean="0"/>
              <a:t>, statistics is all about numbers.</a:t>
            </a:r>
          </a:p>
          <a:p>
            <a:r>
              <a:rPr lang="en-US" dirty="0" smtClean="0"/>
              <a:t>So … how can we make these observations into numbers?</a:t>
            </a:r>
          </a:p>
          <a:p>
            <a:pPr lvl="1"/>
            <a:r>
              <a:rPr lang="en-US" dirty="0" smtClean="0"/>
              <a:t>Think about all the different types of things you can measure…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003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/>
              <a:t>Variables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rgbClr val="113480"/>
                </a:solidFill>
              </a:rPr>
              <a:t>Observations that can take on a range of values.</a:t>
            </a:r>
          </a:p>
          <a:p>
            <a:pPr lvl="1" eaLnBrk="1" hangingPunct="1"/>
            <a:r>
              <a:rPr lang="en-US" dirty="0" smtClean="0"/>
              <a:t>An example: Reaction time in the </a:t>
            </a:r>
            <a:r>
              <a:rPr lang="en-US" dirty="0" err="1" smtClean="0"/>
              <a:t>Stroop</a:t>
            </a:r>
            <a:r>
              <a:rPr lang="en-US" dirty="0" smtClean="0"/>
              <a:t> Task</a:t>
            </a:r>
          </a:p>
          <a:p>
            <a:pPr lvl="2" eaLnBrk="1" hangingPunct="1"/>
            <a:r>
              <a:rPr lang="en-US" dirty="0" smtClean="0"/>
              <a:t>The time to say the colors compared to the time to say the word</a:t>
            </a:r>
          </a:p>
          <a:p>
            <a:pPr eaLnBrk="1" hangingPunct="1"/>
            <a:endParaRPr lang="en-US" dirty="0" smtClean="0"/>
          </a:p>
          <a:p>
            <a:pPr eaLnBrk="1" hangingPunct="1"/>
            <a:endParaRPr lang="en-US" dirty="0" smtClean="0"/>
          </a:p>
        </p:txBody>
      </p:sp>
      <p:pic>
        <p:nvPicPr>
          <p:cNvPr id="22531" name="Picture 4" descr="Nolan_fig01_un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29200" y="4114800"/>
            <a:ext cx="3857625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dirty="0" err="1" smtClean="0"/>
              <a:t>Stroop</a:t>
            </a:r>
            <a:r>
              <a:rPr lang="en-US" dirty="0" smtClean="0"/>
              <a:t> Demonstration</a:t>
            </a:r>
          </a:p>
        </p:txBody>
      </p:sp>
      <p:sp>
        <p:nvSpPr>
          <p:cNvPr id="24577" name="Rectangle 3"/>
          <p:cNvSpPr>
            <a:spLocks noGrp="1" noChangeArrowheads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endParaRPr lang="en-US" sz="2800" dirty="0" smtClean="0">
              <a:solidFill>
                <a:srgbClr val="113480"/>
              </a:solidFill>
            </a:endParaRPr>
          </a:p>
          <a:p>
            <a:pPr eaLnBrk="1" hangingPunct="1"/>
            <a:r>
              <a:rPr lang="en-US" sz="2800" dirty="0" smtClean="0">
                <a:solidFill>
                  <a:srgbClr val="113480"/>
                </a:solidFill>
              </a:rPr>
              <a:t>Look at the following words and say each word as quickly as you can:</a:t>
            </a:r>
          </a:p>
          <a:p>
            <a:pPr eaLnBrk="1" hangingPunct="1"/>
            <a:r>
              <a:rPr lang="en-US" dirty="0"/>
              <a:t>http://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=pP7xlattxTc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1333</TotalTime>
  <Words>1130</Words>
  <Application>Microsoft Macintosh PowerPoint</Application>
  <PresentationFormat>On-screen Show (4:3)</PresentationFormat>
  <Paragraphs>172</Paragraphs>
  <Slides>35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Custom Design</vt:lpstr>
      <vt:lpstr>An Introduction to Statistics and Research Design</vt:lpstr>
      <vt:lpstr>Two Branches of Statistics</vt:lpstr>
      <vt:lpstr>Branches of Statistics</vt:lpstr>
      <vt:lpstr>Samples and Populations</vt:lpstr>
      <vt:lpstr>Samples and Populations</vt:lpstr>
      <vt:lpstr>Samples and Populations</vt:lpstr>
      <vt:lpstr>Statistics = Numbers</vt:lpstr>
      <vt:lpstr>Variables</vt:lpstr>
      <vt:lpstr>Stroop Demonstration</vt:lpstr>
      <vt:lpstr>Stroop Test</vt:lpstr>
      <vt:lpstr>Types of Variables</vt:lpstr>
      <vt:lpstr>Types of Variables</vt:lpstr>
      <vt:lpstr>More Classification of Variables</vt:lpstr>
      <vt:lpstr>More Classification of Variables</vt:lpstr>
      <vt:lpstr>Examples of Variables</vt:lpstr>
      <vt:lpstr>PowerPoint Presentation</vt:lpstr>
      <vt:lpstr>A distinction</vt:lpstr>
      <vt:lpstr>Variables</vt:lpstr>
      <vt:lpstr>Variables</vt:lpstr>
      <vt:lpstr>Variables</vt:lpstr>
      <vt:lpstr>Reliability and Validity</vt:lpstr>
      <vt:lpstr>Reliability and Validity</vt:lpstr>
      <vt:lpstr>Rorschach Personality Test</vt:lpstr>
      <vt:lpstr>Hypothesis Testing</vt:lpstr>
      <vt:lpstr>Assessing Variables</vt:lpstr>
      <vt:lpstr>Assessing Variables</vt:lpstr>
      <vt:lpstr>PowerPoint Presentation</vt:lpstr>
      <vt:lpstr>Types of Research Designs</vt:lpstr>
      <vt:lpstr>Experiments and Causality</vt:lpstr>
      <vt:lpstr>PowerPoint Presentation</vt:lpstr>
      <vt:lpstr>One Goal, Two Strategies</vt:lpstr>
      <vt:lpstr>Other Research Designs</vt:lpstr>
      <vt:lpstr>Correlational Analysis</vt:lpstr>
      <vt:lpstr>Outlier Analysis</vt:lpstr>
      <vt:lpstr>Recap</vt:lpstr>
    </vt:vector>
  </TitlesOfParts>
  <Company>IT Department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Department</dc:creator>
  <cp:lastModifiedBy>Erin Buchanan</cp:lastModifiedBy>
  <cp:revision>144</cp:revision>
  <dcterms:created xsi:type="dcterms:W3CDTF">2010-01-19T19:01:20Z</dcterms:created>
  <dcterms:modified xsi:type="dcterms:W3CDTF">2015-09-17T20:53:10Z</dcterms:modified>
</cp:coreProperties>
</file>

<file path=docProps/thumbnail.jpeg>
</file>